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6" r:id="rId3"/>
    <p:sldId id="309" r:id="rId4"/>
    <p:sldId id="307" r:id="rId5"/>
    <p:sldId id="30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Welty" initials="TW" lastIdx="6" clrIdx="0">
    <p:extLst>
      <p:ext uri="{19B8F6BF-5375-455C-9EA6-DF929625EA0E}">
        <p15:presenceInfo xmlns:p15="http://schemas.microsoft.com/office/powerpoint/2012/main" userId="S-1-5-21-881814650-978151814-996637233-33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8" autoAdjust="0"/>
    <p:restoredTop sz="94694"/>
  </p:normalViewPr>
  <p:slideViewPr>
    <p:cSldViewPr>
      <p:cViewPr varScale="1">
        <p:scale>
          <a:sx n="126" d="100"/>
          <a:sy n="126" d="100"/>
        </p:scale>
        <p:origin x="20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21T21:16:13.807" idx="3">
    <p:pos x="10" y="10"/>
    <p:text>FOS is the annual fundraising campaign where families, relatives and alumni have the opportunity to reinvest and support the local Scouting movement.</p:text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21T21:16:13.807" idx="3">
    <p:pos x="10" y="10"/>
    <p:text>FOS is the annual fundraising campaign where families, relatives and alumni have the opportunity to reinvest and support the local Scouting movement.</p:text>
    <p:extLst>
      <p:ext uri="{C676402C-5697-4E1C-873F-D02D1690AC5C}">
        <p15:threadingInfo xmlns:p15="http://schemas.microsoft.com/office/powerpoint/2012/main" timeZoneBias="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3F98410-1286-4A46-9022-6A318A162171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8BF404-A77A-4CA8-8289-7590AD86D7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winvalleyscouting.com/paia-fos/" TargetMode="External"/><Relationship Id="rId2" Type="http://schemas.openxmlformats.org/officeDocument/2006/relationships/hyperlink" Target="https://doublethedonation.com/boyscoutssanfrancisco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Sridhar@aventigroup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4121" y="2436920"/>
            <a:ext cx="3313355" cy="170216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Twin Valley </a:t>
            </a:r>
            <a:r>
              <a:rPr lang="en-US" b="1" dirty="0"/>
              <a:t>PAIA Campaign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421080"/>
            <a:ext cx="3657599" cy="1260629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Sridhar Ramanathan, </a:t>
            </a:r>
            <a:r>
              <a:rPr lang="en-US" dirty="0"/>
              <a:t>PAIA Champion (parent volunteer)</a:t>
            </a:r>
          </a:p>
          <a:p>
            <a:endParaRPr lang="en-US" b="1" dirty="0"/>
          </a:p>
          <a:p>
            <a:r>
              <a:rPr lang="en-US" b="1" dirty="0"/>
              <a:t>Matt Lindberg, </a:t>
            </a:r>
            <a:r>
              <a:rPr lang="en-US" dirty="0"/>
              <a:t>District Executive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7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59358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PAIA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028971"/>
            <a:ext cx="8153400" cy="3508977"/>
          </a:xfrm>
        </p:spPr>
        <p:txBody>
          <a:bodyPr>
            <a:normAutofit/>
          </a:bodyPr>
          <a:lstStyle/>
          <a:p>
            <a:r>
              <a:rPr lang="en-US" sz="1700" dirty="0"/>
              <a:t>Program, Activities, Insurance Assessment (PAIA)</a:t>
            </a:r>
          </a:p>
          <a:p>
            <a:r>
              <a:rPr lang="en-US" sz="1700" dirty="0"/>
              <a:t>For 2020, fee is a </a:t>
            </a:r>
            <a:r>
              <a:rPr lang="en-US" sz="1700" i="1" u="sng" dirty="0"/>
              <a:t>unit fee </a:t>
            </a:r>
            <a:r>
              <a:rPr lang="en-US" sz="1700" dirty="0"/>
              <a:t>and calculated at</a:t>
            </a:r>
          </a:p>
          <a:p>
            <a:pPr lvl="1"/>
            <a:r>
              <a:rPr lang="en-US" sz="1700" dirty="0"/>
              <a:t>$108 per youth (</a:t>
            </a:r>
            <a:r>
              <a:rPr lang="en-US" sz="1700" b="1" dirty="0">
                <a:solidFill>
                  <a:srgbClr val="FF0000"/>
                </a:solidFill>
              </a:rPr>
              <a:t>$96 </a:t>
            </a:r>
            <a:r>
              <a:rPr lang="en-US" sz="1700" dirty="0"/>
              <a:t>if you hold a fundraiser before June 1, 2020)</a:t>
            </a:r>
          </a:p>
          <a:p>
            <a:pPr lvl="1"/>
            <a:r>
              <a:rPr lang="en-US" sz="1700" b="1" dirty="0">
                <a:solidFill>
                  <a:srgbClr val="FF0000"/>
                </a:solidFill>
              </a:rPr>
              <a:t>$12 </a:t>
            </a:r>
            <a:r>
              <a:rPr lang="en-US" sz="1700" dirty="0"/>
              <a:t>per registered adult</a:t>
            </a:r>
          </a:p>
          <a:p>
            <a:r>
              <a:rPr lang="en-US" sz="1700" dirty="0"/>
              <a:t>11% discount on scout fee if (</a:t>
            </a:r>
            <a:r>
              <a:rPr lang="en-US" sz="1700" dirty="0" err="1"/>
              <a:t>FoS</a:t>
            </a:r>
            <a:r>
              <a:rPr lang="en-US" sz="1700" dirty="0"/>
              <a:t> or Family Charitable Giving Event) by </a:t>
            </a:r>
            <a:r>
              <a:rPr lang="en-US" sz="1700" b="1" dirty="0">
                <a:solidFill>
                  <a:srgbClr val="FF0000"/>
                </a:solidFill>
              </a:rPr>
              <a:t>June 1, 2020</a:t>
            </a:r>
            <a:r>
              <a:rPr lang="en-US" sz="1700" dirty="0"/>
              <a:t>. Funds due </a:t>
            </a:r>
            <a:r>
              <a:rPr lang="en-US" sz="1700" b="1" dirty="0">
                <a:solidFill>
                  <a:srgbClr val="FF0000"/>
                </a:solidFill>
              </a:rPr>
              <a:t>October 1, 2020.</a:t>
            </a:r>
          </a:p>
          <a:p>
            <a:r>
              <a:rPr lang="en-US" sz="1700" dirty="0"/>
              <a:t>Company matching is a great way to attain your PAIA goal (see </a:t>
            </a:r>
            <a:r>
              <a:rPr lang="en-US" sz="17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https://doublethedonation.com/boyscoutssanfrancisco</a:t>
            </a:r>
            <a:r>
              <a:rPr lang="en-US" sz="1700" dirty="0">
                <a:solidFill>
                  <a:schemeClr val="tx1"/>
                </a:solidFill>
              </a:rPr>
              <a:t>)</a:t>
            </a:r>
          </a:p>
          <a:p>
            <a:r>
              <a:rPr lang="en-US" sz="1700" dirty="0"/>
              <a:t>Money sent to SFBAC tax deductible (</a:t>
            </a:r>
            <a:r>
              <a:rPr lang="en-US" sz="1700" u="sng" dirty="0" err="1"/>
              <a:t>www.sfbac.org</a:t>
            </a:r>
            <a:r>
              <a:rPr lang="en-US" sz="1700" u="sng" dirty="0"/>
              <a:t>/</a:t>
            </a:r>
            <a:r>
              <a:rPr lang="en-US" sz="1700" u="sng" dirty="0" err="1"/>
              <a:t>fcge</a:t>
            </a:r>
            <a:r>
              <a:rPr lang="en-US" sz="1700" dirty="0"/>
              <a:t>)</a:t>
            </a:r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600" dirty="0"/>
          </a:p>
          <a:p>
            <a:pPr lvl="1"/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1F3653-40D9-8C43-8806-BD7BEAF8A763}"/>
              </a:ext>
            </a:extLst>
          </p:cNvPr>
          <p:cNvSpPr txBox="1"/>
          <p:nvPr/>
        </p:nvSpPr>
        <p:spPr>
          <a:xfrm>
            <a:off x="824299" y="5667977"/>
            <a:ext cx="72346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See the PAIA training video at: </a:t>
            </a:r>
            <a:r>
              <a:rPr lang="en-US" sz="1600" dirty="0">
                <a:hlinkClick r:id="rId3"/>
              </a:rPr>
              <a:t>http://twinvalleyscouting.com/paia-fos/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56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Campaign Builds Momentum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5518"/>
            <a:ext cx="8153400" cy="3508977"/>
          </a:xfrm>
        </p:spPr>
        <p:txBody>
          <a:bodyPr>
            <a:normAutofit/>
          </a:bodyPr>
          <a:lstStyle/>
          <a:p>
            <a:r>
              <a:rPr lang="en-US" sz="2000" dirty="0"/>
              <a:t>6 weeks before announce </a:t>
            </a:r>
            <a:r>
              <a:rPr lang="en-US" sz="2000" dirty="0" err="1"/>
              <a:t>FoS</a:t>
            </a:r>
            <a:r>
              <a:rPr lang="en-US" sz="2000" dirty="0"/>
              <a:t> Event (and PAIA mandate) at unit meeting (use short slide deck to educate unit families)</a:t>
            </a:r>
          </a:p>
          <a:p>
            <a:r>
              <a:rPr lang="en-US" sz="2000" dirty="0"/>
              <a:t>Weekly reminder via email and announcement at unit mtg</a:t>
            </a:r>
          </a:p>
          <a:p>
            <a:r>
              <a:rPr lang="en-US" sz="2000" dirty="0"/>
              <a:t>Encourage company matching; cite examples in your area</a:t>
            </a:r>
          </a:p>
          <a:p>
            <a:r>
              <a:rPr lang="en-US" sz="2000" dirty="0"/>
              <a:t>Maintain and communicate progress against the goal (e.g. show a thermometer that goes up each week)</a:t>
            </a:r>
          </a:p>
          <a:p>
            <a:r>
              <a:rPr lang="en-US" sz="2000" dirty="0"/>
              <a:t>Hand out brochures to all parents to further reinforce</a:t>
            </a:r>
          </a:p>
          <a:p>
            <a:r>
              <a:rPr lang="en-US" sz="2000" dirty="0" err="1"/>
              <a:t>FoS</a:t>
            </a:r>
            <a:r>
              <a:rPr lang="en-US" sz="2000" dirty="0"/>
              <a:t> event can be a potluck dinner followed by 30 min talk; can combine with Court of Honor but do at the start</a:t>
            </a:r>
          </a:p>
          <a:p>
            <a:r>
              <a:rPr lang="en-US" sz="2000" dirty="0"/>
              <a:t>Track all contributions in a spreadsheet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68580" indent="0">
              <a:buNone/>
            </a:pPr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6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216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324B2-CA26-DA4F-A998-58C61C15B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AEB28-7B7B-FC4B-AA63-AA4B36E03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514600"/>
            <a:ext cx="7490908" cy="350897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2000" b="1" dirty="0"/>
              <a:t>Sridhar Ramanathan</a:t>
            </a:r>
            <a:r>
              <a:rPr lang="en-US" sz="2000" dirty="0"/>
              <a:t>, PAIA Champion (Parent volunteer)</a:t>
            </a:r>
          </a:p>
          <a:p>
            <a:pPr marL="68580" indent="0">
              <a:buNone/>
            </a:pPr>
            <a:r>
              <a:rPr lang="en-US" sz="2000" dirty="0">
                <a:hlinkClick r:id="rId2"/>
              </a:rPr>
              <a:t>Sridhar@aventigroup.com</a:t>
            </a:r>
            <a:endParaRPr lang="en-US" sz="2000" dirty="0"/>
          </a:p>
          <a:p>
            <a:pPr marL="68580" indent="0">
              <a:buNone/>
            </a:pPr>
            <a:r>
              <a:rPr lang="en-US" sz="2000" dirty="0"/>
              <a:t>P: 650.219.4500</a:t>
            </a:r>
          </a:p>
          <a:p>
            <a:pPr marL="68580" indent="0">
              <a:buNone/>
            </a:pPr>
            <a:r>
              <a:rPr lang="en-US" sz="2000" dirty="0"/>
              <a:t>Contact for help educating your unit, preparing/executing your FCGE fundraiser for PAIA, communications</a:t>
            </a:r>
          </a:p>
          <a:p>
            <a:pPr marL="68580" indent="0">
              <a:buNone/>
            </a:pPr>
            <a:endParaRPr lang="en-US" sz="2000" dirty="0"/>
          </a:p>
          <a:p>
            <a:pPr marL="68580" indent="0">
              <a:buNone/>
            </a:pPr>
            <a:r>
              <a:rPr lang="en-US" sz="2000" b="1" dirty="0"/>
              <a:t>Matt Lindberg</a:t>
            </a:r>
            <a:r>
              <a:rPr lang="en-US" sz="2000" dirty="0"/>
              <a:t>, Twin Valley District Executive</a:t>
            </a:r>
          </a:p>
          <a:p>
            <a:pPr marL="68580" indent="0">
              <a:buNone/>
            </a:pPr>
            <a:r>
              <a:rPr lang="en-US" sz="2000" dirty="0" err="1"/>
              <a:t>matt.lindberg@scouting.org</a:t>
            </a:r>
            <a:r>
              <a:rPr lang="en-US" sz="2000" dirty="0"/>
              <a:t> </a:t>
            </a:r>
          </a:p>
          <a:p>
            <a:pPr marL="68580" indent="0">
              <a:buNone/>
            </a:pPr>
            <a:r>
              <a:rPr lang="en-US" sz="2000" dirty="0"/>
              <a:t>P 510.577.9224</a:t>
            </a:r>
          </a:p>
          <a:p>
            <a:pPr marL="68580" indent="0">
              <a:buNone/>
            </a:pPr>
            <a:r>
              <a:rPr lang="en-US" sz="2000" dirty="0"/>
              <a:t>Contact for specific unit fees, payment status, transactions, brochures/pledge cards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AE098B7-894B-E14C-9D0C-900029229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ea typeface="Roboto"/>
              </a:rPr>
              <a:t>510.577.9224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0E0B01-62B3-2A42-B8F4-4279D0F95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206375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27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B927-71ED-ED49-B23E-2916CE798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Where does the PAIA fee 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CBE5-3EEC-D048-B322-C35942334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Council and District Wide activities</a:t>
            </a:r>
          </a:p>
          <a:p>
            <a:r>
              <a:rPr lang="en-US" dirty="0"/>
              <a:t>Full time professional staff to aid in Scouting Program</a:t>
            </a:r>
          </a:p>
          <a:p>
            <a:r>
              <a:rPr lang="en-US" dirty="0"/>
              <a:t>Maintaining low costs of Summer Camps</a:t>
            </a:r>
          </a:p>
          <a:p>
            <a:r>
              <a:rPr lang="en-US" dirty="0"/>
              <a:t>Certificates of Insurance for meeting spaces </a:t>
            </a:r>
          </a:p>
          <a:p>
            <a:r>
              <a:rPr lang="en-US" dirty="0"/>
              <a:t>Recruiting materials available for (e.g. flyers, stickers, magazines, and Peach Jar)</a:t>
            </a:r>
          </a:p>
          <a:p>
            <a:r>
              <a:rPr lang="en-US" dirty="0"/>
              <a:t>Cover the rising costs of providing a youth serving program in the Bay Area</a:t>
            </a:r>
          </a:p>
        </p:txBody>
      </p:sp>
    </p:spTree>
    <p:extLst>
      <p:ext uri="{BB962C8B-B14F-4D97-AF65-F5344CB8AC3E}">
        <p14:creationId xmlns:p14="http://schemas.microsoft.com/office/powerpoint/2010/main" val="4273936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12020</TotalTime>
  <Words>384</Words>
  <Application>Microsoft Macintosh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2</vt:lpstr>
      <vt:lpstr>Austin</vt:lpstr>
      <vt:lpstr> Twin Valley PAIA Campaign Tips</vt:lpstr>
      <vt:lpstr>PAIA Highlights</vt:lpstr>
      <vt:lpstr>Campaign Builds Momentum </vt:lpstr>
      <vt:lpstr>For More Information</vt:lpstr>
      <vt:lpstr>Where does the PAIA fee go?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 OF SCOUTING 2016</dc:title>
  <dc:creator>Tim Welty</dc:creator>
  <cp:lastModifiedBy>Sridhar Ramanathan</cp:lastModifiedBy>
  <cp:revision>123</cp:revision>
  <dcterms:created xsi:type="dcterms:W3CDTF">2015-12-03T18:10:08Z</dcterms:created>
  <dcterms:modified xsi:type="dcterms:W3CDTF">2020-01-24T22:18:24Z</dcterms:modified>
</cp:coreProperties>
</file>